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6" r:id="rId10"/>
    <p:sldId id="316" r:id="rId11"/>
    <p:sldId id="304" r:id="rId12"/>
    <p:sldId id="307" r:id="rId13"/>
    <p:sldId id="308" r:id="rId14"/>
    <p:sldId id="305" r:id="rId15"/>
    <p:sldId id="309" r:id="rId16"/>
    <p:sldId id="312" r:id="rId17"/>
    <p:sldId id="310" r:id="rId18"/>
    <p:sldId id="311" r:id="rId19"/>
    <p:sldId id="313" r:id="rId20"/>
    <p:sldId id="3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haniTHOR/Length_Of_Stay" TargetMode="External"/><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975"/>
            <a:ext cx="12185454"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IN" sz="4000" dirty="0">
                <a:solidFill>
                  <a:schemeClr val="tx1"/>
                </a:solidFill>
              </a:rPr>
              <a:t>HealthCare Analytics </a:t>
            </a:r>
            <a:r>
              <a:rPr lang="en-IN" sz="2000" dirty="0">
                <a:solidFill>
                  <a:schemeClr val="tx1"/>
                </a:solidFill>
              </a:rPr>
              <a:t>(Patient length of stay (LOS))</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Siddam Sai </a:t>
            </a:r>
            <a:r>
              <a:rPr lang="en-US" sz="1600" dirty="0" err="1"/>
              <a:t>PhaniNdra</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4880-E60E-4AF4-9A54-D8020F75E1FB}"/>
              </a:ext>
            </a:extLst>
          </p:cNvPr>
          <p:cNvSpPr>
            <a:spLocks noGrp="1"/>
          </p:cNvSpPr>
          <p:nvPr>
            <p:ph type="title"/>
          </p:nvPr>
        </p:nvSpPr>
        <p:spPr/>
        <p:txBody>
          <a:bodyPr>
            <a:normAutofit/>
          </a:bodyPr>
          <a:lstStyle/>
          <a:p>
            <a:r>
              <a:rPr lang="en-IN" sz="3600" dirty="0"/>
              <a:t>Dealing with the Imbalanced Data</a:t>
            </a:r>
          </a:p>
        </p:txBody>
      </p:sp>
      <p:sp>
        <p:nvSpPr>
          <p:cNvPr id="3" name="Content Placeholder 2">
            <a:extLst>
              <a:ext uri="{FF2B5EF4-FFF2-40B4-BE49-F238E27FC236}">
                <a16:creationId xmlns:a16="http://schemas.microsoft.com/office/drawing/2014/main" id="{5CFE9CEB-72B6-45A1-A3B5-5BD0D3D03EE0}"/>
              </a:ext>
            </a:extLst>
          </p:cNvPr>
          <p:cNvSpPr>
            <a:spLocks noGrp="1"/>
          </p:cNvSpPr>
          <p:nvPr>
            <p:ph idx="1"/>
          </p:nvPr>
        </p:nvSpPr>
        <p:spPr/>
        <p:txBody>
          <a:bodyPr numCol="2"/>
          <a:lstStyle/>
          <a:p>
            <a:pPr algn="just"/>
            <a:r>
              <a:rPr lang="en-IN" dirty="0"/>
              <a:t>As, we can here the data of the stay is an imbalanced. Hence, here we are using smote to balance the data of the stay.</a:t>
            </a:r>
          </a:p>
          <a:p>
            <a:pPr algn="just"/>
            <a:endParaRPr lang="en-IN" dirty="0"/>
          </a:p>
          <a:p>
            <a:pPr marL="0" indent="0" algn="just">
              <a:buNone/>
            </a:pPr>
            <a:endParaRPr lang="en-IN" dirty="0"/>
          </a:p>
        </p:txBody>
      </p:sp>
      <p:pic>
        <p:nvPicPr>
          <p:cNvPr id="7" name="Picture 6">
            <a:extLst>
              <a:ext uri="{FF2B5EF4-FFF2-40B4-BE49-F238E27FC236}">
                <a16:creationId xmlns:a16="http://schemas.microsoft.com/office/drawing/2014/main" id="{580C0039-3F72-469D-93B1-68F2B9F00CA0}"/>
              </a:ext>
            </a:extLst>
          </p:cNvPr>
          <p:cNvPicPr>
            <a:picLocks noChangeAspect="1"/>
          </p:cNvPicPr>
          <p:nvPr/>
        </p:nvPicPr>
        <p:blipFill>
          <a:blip r:embed="rId2"/>
          <a:stretch>
            <a:fillRect/>
          </a:stretch>
        </p:blipFill>
        <p:spPr>
          <a:xfrm>
            <a:off x="6565973" y="2085341"/>
            <a:ext cx="4262509" cy="4011413"/>
          </a:xfrm>
          <a:prstGeom prst="rect">
            <a:avLst/>
          </a:prstGeom>
        </p:spPr>
      </p:pic>
      <p:pic>
        <p:nvPicPr>
          <p:cNvPr id="9" name="Picture 8">
            <a:extLst>
              <a:ext uri="{FF2B5EF4-FFF2-40B4-BE49-F238E27FC236}">
                <a16:creationId xmlns:a16="http://schemas.microsoft.com/office/drawing/2014/main" id="{0296280D-3DBD-442A-9899-F3808D32A502}"/>
              </a:ext>
            </a:extLst>
          </p:cNvPr>
          <p:cNvPicPr>
            <a:picLocks noChangeAspect="1"/>
          </p:cNvPicPr>
          <p:nvPr/>
        </p:nvPicPr>
        <p:blipFill>
          <a:blip r:embed="rId3"/>
          <a:stretch>
            <a:fillRect/>
          </a:stretch>
        </p:blipFill>
        <p:spPr>
          <a:xfrm>
            <a:off x="1204394" y="3348923"/>
            <a:ext cx="5361579" cy="952633"/>
          </a:xfrm>
          <a:prstGeom prst="rect">
            <a:avLst/>
          </a:prstGeom>
        </p:spPr>
      </p:pic>
    </p:spTree>
    <p:extLst>
      <p:ext uri="{BB962C8B-B14F-4D97-AF65-F5344CB8AC3E}">
        <p14:creationId xmlns:p14="http://schemas.microsoft.com/office/powerpoint/2010/main" val="230636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B6E7-443E-4C80-8D16-CD738443E5FE}"/>
              </a:ext>
            </a:extLst>
          </p:cNvPr>
          <p:cNvSpPr>
            <a:spLocks noGrp="1"/>
          </p:cNvSpPr>
          <p:nvPr>
            <p:ph type="title"/>
          </p:nvPr>
        </p:nvSpPr>
        <p:spPr/>
        <p:txBody>
          <a:bodyPr/>
          <a:lstStyle/>
          <a:p>
            <a:r>
              <a:rPr lang="en-IN" b="1" i="0" dirty="0">
                <a:solidFill>
                  <a:schemeClr val="tx1"/>
                </a:solidFill>
                <a:effectLst/>
                <a:latin typeface="Söhne"/>
              </a:rPr>
              <a:t>Machine Learning Models</a:t>
            </a:r>
            <a:endParaRPr lang="en-IN" dirty="0">
              <a:solidFill>
                <a:schemeClr val="tx1"/>
              </a:solidFill>
            </a:endParaRPr>
          </a:p>
        </p:txBody>
      </p:sp>
      <p:sp>
        <p:nvSpPr>
          <p:cNvPr id="3" name="Content Placeholder 2">
            <a:extLst>
              <a:ext uri="{FF2B5EF4-FFF2-40B4-BE49-F238E27FC236}">
                <a16:creationId xmlns:a16="http://schemas.microsoft.com/office/drawing/2014/main" id="{AC4828EE-8512-4BB4-81EF-E53FC495C43C}"/>
              </a:ext>
            </a:extLst>
          </p:cNvPr>
          <p:cNvSpPr>
            <a:spLocks noGrp="1"/>
          </p:cNvSpPr>
          <p:nvPr>
            <p:ph idx="1"/>
          </p:nvPr>
        </p:nvSpPr>
        <p:spPr/>
        <p:txBody>
          <a:bodyPr>
            <a:normAutofit/>
          </a:bodyPr>
          <a:lstStyle/>
          <a:p>
            <a:pPr algn="just">
              <a:buFont typeface="Arial" panose="020B0604020202020204" pitchFamily="34" charset="0"/>
              <a:buChar char="•"/>
            </a:pPr>
            <a:r>
              <a:rPr lang="en-IN" dirty="0">
                <a:solidFill>
                  <a:schemeClr val="tx1"/>
                </a:solidFill>
                <a:latin typeface="Söhne"/>
              </a:rPr>
              <a:t>T</a:t>
            </a:r>
            <a:r>
              <a:rPr lang="en-IN" b="0" i="0" dirty="0">
                <a:solidFill>
                  <a:schemeClr val="tx1"/>
                </a:solidFill>
                <a:effectLst/>
                <a:latin typeface="Söhne"/>
              </a:rPr>
              <a:t>he train-test split is a fundamental technique in machine learning for assessing model performance, preventing overfitting, tuning hyperparameters, ensuring generalization, and comparing different models. It's a critical step in the model development process that helps improve the reliability and effectiveness of machine learning models.</a:t>
            </a:r>
          </a:p>
          <a:p>
            <a:pPr algn="just">
              <a:buFont typeface="Arial" panose="020B0604020202020204" pitchFamily="34" charset="0"/>
              <a:buChar char="•"/>
            </a:pPr>
            <a:r>
              <a:rPr lang="en-IN" b="0" i="0" dirty="0">
                <a:solidFill>
                  <a:schemeClr val="tx1"/>
                </a:solidFill>
                <a:effectLst/>
                <a:latin typeface="Söhne"/>
              </a:rPr>
              <a:t>Dataset has been split into Train and Test, where train has 70% of the dataset and respectively 30% towards test data.</a:t>
            </a:r>
          </a:p>
          <a:p>
            <a:pPr algn="l">
              <a:buFont typeface="Arial" panose="020B0604020202020204" pitchFamily="34" charset="0"/>
              <a:buChar char="•"/>
            </a:pPr>
            <a:endParaRPr lang="en-IN" b="0" i="0" dirty="0">
              <a:solidFill>
                <a:schemeClr val="tx1"/>
              </a:solidFill>
              <a:effectLst/>
              <a:latin typeface="Söhne"/>
            </a:endParaRPr>
          </a:p>
        </p:txBody>
      </p:sp>
      <p:pic>
        <p:nvPicPr>
          <p:cNvPr id="5" name="Picture 4">
            <a:extLst>
              <a:ext uri="{FF2B5EF4-FFF2-40B4-BE49-F238E27FC236}">
                <a16:creationId xmlns:a16="http://schemas.microsoft.com/office/drawing/2014/main" id="{1B241E26-08F5-4658-8F4C-D49935B90BF5}"/>
              </a:ext>
            </a:extLst>
          </p:cNvPr>
          <p:cNvPicPr>
            <a:picLocks noChangeAspect="1"/>
          </p:cNvPicPr>
          <p:nvPr/>
        </p:nvPicPr>
        <p:blipFill>
          <a:blip r:embed="rId2"/>
          <a:stretch>
            <a:fillRect/>
          </a:stretch>
        </p:blipFill>
        <p:spPr>
          <a:xfrm>
            <a:off x="1097280" y="4556760"/>
            <a:ext cx="7335274" cy="457264"/>
          </a:xfrm>
          <a:prstGeom prst="rect">
            <a:avLst/>
          </a:prstGeom>
        </p:spPr>
      </p:pic>
    </p:spTree>
    <p:extLst>
      <p:ext uri="{BB962C8B-B14F-4D97-AF65-F5344CB8AC3E}">
        <p14:creationId xmlns:p14="http://schemas.microsoft.com/office/powerpoint/2010/main" val="304136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AC28-1290-441C-86C3-72C25B3ED24B}"/>
              </a:ext>
            </a:extLst>
          </p:cNvPr>
          <p:cNvSpPr>
            <a:spLocks noGrp="1"/>
          </p:cNvSpPr>
          <p:nvPr>
            <p:ph type="title"/>
          </p:nvPr>
        </p:nvSpPr>
        <p:spPr/>
        <p:txBody>
          <a:bodyPr/>
          <a:lstStyle/>
          <a:p>
            <a:r>
              <a:rPr lang="en-IN" b="1" i="0" dirty="0">
                <a:solidFill>
                  <a:schemeClr val="tx1"/>
                </a:solidFill>
                <a:effectLst/>
                <a:latin typeface="Söhne"/>
              </a:rPr>
              <a:t>Machine Learning Models</a:t>
            </a:r>
            <a:endParaRPr lang="en-IN" dirty="0"/>
          </a:p>
        </p:txBody>
      </p:sp>
      <p:sp>
        <p:nvSpPr>
          <p:cNvPr id="3" name="Content Placeholder 2">
            <a:extLst>
              <a:ext uri="{FF2B5EF4-FFF2-40B4-BE49-F238E27FC236}">
                <a16:creationId xmlns:a16="http://schemas.microsoft.com/office/drawing/2014/main" id="{B58BE58F-9329-4EE5-B03E-4FAB894A3E0A}"/>
              </a:ext>
            </a:extLst>
          </p:cNvPr>
          <p:cNvSpPr>
            <a:spLocks noGrp="1"/>
          </p:cNvSpPr>
          <p:nvPr>
            <p:ph idx="1"/>
          </p:nvPr>
        </p:nvSpPr>
        <p:spPr/>
        <p:txBody>
          <a:bodyPr/>
          <a:lstStyle/>
          <a:p>
            <a:pPr algn="l">
              <a:buFont typeface="Arial" panose="020B0604020202020204" pitchFamily="34" charset="0"/>
              <a:buChar char="•"/>
            </a:pPr>
            <a:r>
              <a:rPr lang="en-IN" b="0" i="0" dirty="0">
                <a:solidFill>
                  <a:schemeClr val="tx1"/>
                </a:solidFill>
                <a:effectLst/>
                <a:latin typeface="Söhne"/>
              </a:rPr>
              <a:t>Models used for predicting the LOS are </a:t>
            </a:r>
          </a:p>
          <a:p>
            <a:pPr lvl="1">
              <a:buFont typeface="Arial" panose="020B0604020202020204" pitchFamily="34" charset="0"/>
              <a:buChar char="•"/>
            </a:pPr>
            <a:r>
              <a:rPr lang="en-IN" b="0" i="0" dirty="0">
                <a:solidFill>
                  <a:schemeClr val="tx1"/>
                </a:solidFill>
                <a:effectLst/>
                <a:latin typeface="Söhne"/>
              </a:rPr>
              <a:t>Logistic Regression</a:t>
            </a:r>
          </a:p>
          <a:p>
            <a:pPr lvl="1">
              <a:buFont typeface="Arial" panose="020B0604020202020204" pitchFamily="34" charset="0"/>
              <a:buChar char="•"/>
            </a:pPr>
            <a:r>
              <a:rPr lang="en-IN" b="0" i="0" dirty="0">
                <a:solidFill>
                  <a:schemeClr val="tx1"/>
                </a:solidFill>
                <a:effectLst/>
                <a:latin typeface="Söhne"/>
              </a:rPr>
              <a:t> Random Forest</a:t>
            </a:r>
          </a:p>
          <a:p>
            <a:pPr lvl="1">
              <a:buFont typeface="Arial" panose="020B0604020202020204" pitchFamily="34" charset="0"/>
              <a:buChar char="•"/>
            </a:pPr>
            <a:r>
              <a:rPr lang="en-IN" b="0" i="0" dirty="0">
                <a:solidFill>
                  <a:schemeClr val="tx1"/>
                </a:solidFill>
                <a:effectLst/>
                <a:latin typeface="Söhne"/>
              </a:rPr>
              <a:t> GBM</a:t>
            </a:r>
          </a:p>
          <a:p>
            <a:pPr lvl="1">
              <a:buFont typeface="Arial" panose="020B0604020202020204" pitchFamily="34" charset="0"/>
              <a:buChar char="•"/>
            </a:pPr>
            <a:r>
              <a:rPr lang="en-IN" b="0" i="0" dirty="0">
                <a:solidFill>
                  <a:schemeClr val="tx1"/>
                </a:solidFill>
                <a:effectLst/>
                <a:latin typeface="Söhne"/>
              </a:rPr>
              <a:t> </a:t>
            </a:r>
            <a:r>
              <a:rPr lang="en-IN" b="0" i="0" dirty="0" err="1">
                <a:solidFill>
                  <a:schemeClr val="tx1"/>
                </a:solidFill>
                <a:effectLst/>
                <a:latin typeface="Söhne"/>
              </a:rPr>
              <a:t>XGBoost</a:t>
            </a:r>
            <a:endParaRPr lang="en-IN" dirty="0">
              <a:solidFill>
                <a:schemeClr val="tx1"/>
              </a:solidFill>
              <a:latin typeface="Söhne"/>
            </a:endParaRPr>
          </a:p>
          <a:p>
            <a:pPr lvl="1">
              <a:buFont typeface="Arial" panose="020B0604020202020204" pitchFamily="34" charset="0"/>
              <a:buChar char="•"/>
            </a:pPr>
            <a:r>
              <a:rPr lang="en-IN" b="0" i="0" dirty="0">
                <a:solidFill>
                  <a:schemeClr val="tx1"/>
                </a:solidFill>
                <a:effectLst/>
                <a:latin typeface="Söhne"/>
              </a:rPr>
              <a:t> Catboost</a:t>
            </a:r>
            <a:endParaRPr lang="en-IN" dirty="0">
              <a:solidFill>
                <a:schemeClr val="tx1"/>
              </a:solidFill>
              <a:latin typeface="Söhne"/>
            </a:endParaRPr>
          </a:p>
          <a:p>
            <a:pPr lvl="1">
              <a:buFont typeface="Arial" panose="020B0604020202020204" pitchFamily="34" charset="0"/>
              <a:buChar char="•"/>
            </a:pPr>
            <a:r>
              <a:rPr lang="en-IN" b="0" i="0" dirty="0">
                <a:solidFill>
                  <a:schemeClr val="tx1"/>
                </a:solidFill>
                <a:effectLst/>
                <a:latin typeface="Söhne"/>
              </a:rPr>
              <a:t> Naive Bayes</a:t>
            </a:r>
          </a:p>
          <a:p>
            <a:pPr lvl="1">
              <a:buFont typeface="Arial" panose="020B0604020202020204" pitchFamily="34" charset="0"/>
              <a:buChar char="•"/>
            </a:pPr>
            <a:r>
              <a:rPr lang="en-IN" b="0" i="0" dirty="0">
                <a:solidFill>
                  <a:schemeClr val="tx1"/>
                </a:solidFill>
                <a:effectLst/>
                <a:latin typeface="Söhne"/>
              </a:rPr>
              <a:t> ANN</a:t>
            </a:r>
          </a:p>
          <a:p>
            <a:pPr lvl="1">
              <a:buFont typeface="Arial" panose="020B0604020202020204" pitchFamily="34" charset="0"/>
              <a:buChar char="•"/>
            </a:pPr>
            <a:r>
              <a:rPr lang="en-IN" b="0" i="0" dirty="0">
                <a:solidFill>
                  <a:schemeClr val="tx1"/>
                </a:solidFill>
                <a:effectLst/>
                <a:latin typeface="Söhne"/>
              </a:rPr>
              <a:t> CNN.</a:t>
            </a:r>
          </a:p>
        </p:txBody>
      </p:sp>
    </p:spTree>
    <p:extLst>
      <p:ext uri="{BB962C8B-B14F-4D97-AF65-F5344CB8AC3E}">
        <p14:creationId xmlns:p14="http://schemas.microsoft.com/office/powerpoint/2010/main" val="104645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381C-BE17-4361-95E1-537AAF652A3A}"/>
              </a:ext>
            </a:extLst>
          </p:cNvPr>
          <p:cNvSpPr>
            <a:spLocks noGrp="1"/>
          </p:cNvSpPr>
          <p:nvPr>
            <p:ph type="title"/>
          </p:nvPr>
        </p:nvSpPr>
        <p:spPr/>
        <p:txBody>
          <a:bodyPr/>
          <a:lstStyle/>
          <a:p>
            <a:r>
              <a:rPr lang="en-IN" b="1" i="0" dirty="0">
                <a:solidFill>
                  <a:schemeClr val="tx1"/>
                </a:solidFill>
                <a:effectLst/>
                <a:latin typeface="Söhne"/>
              </a:rPr>
              <a:t>Machine Learning Models</a:t>
            </a:r>
            <a:endParaRPr lang="en-IN" dirty="0"/>
          </a:p>
        </p:txBody>
      </p:sp>
      <p:sp>
        <p:nvSpPr>
          <p:cNvPr id="3" name="Content Placeholder 2">
            <a:extLst>
              <a:ext uri="{FF2B5EF4-FFF2-40B4-BE49-F238E27FC236}">
                <a16:creationId xmlns:a16="http://schemas.microsoft.com/office/drawing/2014/main" id="{5F1639F0-DAF7-45FF-86D1-73D0407CF081}"/>
              </a:ext>
            </a:extLst>
          </p:cNvPr>
          <p:cNvSpPr>
            <a:spLocks noGrp="1"/>
          </p:cNvSpPr>
          <p:nvPr>
            <p:ph idx="1"/>
          </p:nvPr>
        </p:nvSpPr>
        <p:spPr/>
        <p:txBody>
          <a:bodyPr/>
          <a:lstStyle/>
          <a:p>
            <a:r>
              <a:rPr lang="en-IN" dirty="0">
                <a:solidFill>
                  <a:schemeClr val="tx1"/>
                </a:solidFill>
              </a:rPr>
              <a:t>Hyperparameters </a:t>
            </a:r>
            <a:r>
              <a:rPr lang="en-IN" dirty="0">
                <a:solidFill>
                  <a:schemeClr val="tx1"/>
                </a:solidFill>
                <a:latin typeface="Söhne"/>
              </a:rPr>
              <a:t>t</a:t>
            </a:r>
            <a:r>
              <a:rPr lang="en-IN" b="0" i="0" dirty="0">
                <a:solidFill>
                  <a:schemeClr val="tx1"/>
                </a:solidFill>
                <a:effectLst/>
                <a:latin typeface="Söhne"/>
              </a:rPr>
              <a:t>uning these hyperparameters appropriately can significantly impact the performance of the models in terms of accuracy, precision, recall, and other evaluation metrics.</a:t>
            </a:r>
            <a:endParaRPr lang="en-IN" dirty="0">
              <a:solidFill>
                <a:schemeClr val="tx1"/>
              </a:solidFill>
            </a:endParaRPr>
          </a:p>
          <a:p>
            <a:pPr lvl="1"/>
            <a:r>
              <a:rPr lang="en-IN" dirty="0"/>
              <a:t>Logistic Regression:- </a:t>
            </a:r>
            <a:r>
              <a:rPr lang="en-IN" dirty="0" err="1"/>
              <a:t>max_iter</a:t>
            </a:r>
            <a:r>
              <a:rPr lang="en-IN" dirty="0"/>
              <a:t>.</a:t>
            </a:r>
          </a:p>
          <a:p>
            <a:pPr lvl="1"/>
            <a:r>
              <a:rPr lang="en-IN" dirty="0"/>
              <a:t>Random Forest:- </a:t>
            </a:r>
            <a:r>
              <a:rPr lang="en-IN" dirty="0" err="1"/>
              <a:t>n_estimators</a:t>
            </a:r>
            <a:r>
              <a:rPr lang="en-IN" dirty="0"/>
              <a:t>, </a:t>
            </a:r>
            <a:r>
              <a:rPr lang="en-IN" dirty="0" err="1"/>
              <a:t>max_depth</a:t>
            </a:r>
            <a:r>
              <a:rPr lang="en-IN" dirty="0"/>
              <a:t> &amp; </a:t>
            </a:r>
            <a:r>
              <a:rPr lang="en-IN" dirty="0" err="1"/>
              <a:t>random_state</a:t>
            </a:r>
            <a:r>
              <a:rPr lang="en-IN" dirty="0"/>
              <a:t>.</a:t>
            </a:r>
          </a:p>
          <a:p>
            <a:pPr lvl="1"/>
            <a:r>
              <a:rPr lang="en-IN" dirty="0"/>
              <a:t>Gradient Boosting Machines (GBM) &amp; </a:t>
            </a:r>
            <a:r>
              <a:rPr lang="en-IN" dirty="0" err="1"/>
              <a:t>XGBoost</a:t>
            </a:r>
            <a:r>
              <a:rPr lang="en-IN" dirty="0"/>
              <a:t> :- </a:t>
            </a:r>
            <a:r>
              <a:rPr lang="en-IN" dirty="0" err="1"/>
              <a:t>n_estimators</a:t>
            </a:r>
            <a:r>
              <a:rPr lang="en-IN" dirty="0"/>
              <a:t>, </a:t>
            </a:r>
            <a:r>
              <a:rPr lang="en-IN" dirty="0" err="1"/>
              <a:t>learning_rate</a:t>
            </a:r>
            <a:r>
              <a:rPr lang="en-IN" dirty="0"/>
              <a:t>, </a:t>
            </a:r>
            <a:r>
              <a:rPr lang="en-IN" dirty="0" err="1"/>
              <a:t>max_depth</a:t>
            </a:r>
            <a:r>
              <a:rPr lang="en-IN" dirty="0"/>
              <a:t> &amp; </a:t>
            </a:r>
            <a:r>
              <a:rPr lang="en-IN" dirty="0" err="1"/>
              <a:t>random_state</a:t>
            </a:r>
            <a:r>
              <a:rPr lang="en-IN" dirty="0"/>
              <a:t>.</a:t>
            </a:r>
          </a:p>
          <a:p>
            <a:pPr lvl="1"/>
            <a:r>
              <a:rPr lang="en-IN" dirty="0"/>
              <a:t>Catboost :- iterations, </a:t>
            </a:r>
            <a:r>
              <a:rPr lang="en-IN" dirty="0" err="1"/>
              <a:t>learning_rate</a:t>
            </a:r>
            <a:r>
              <a:rPr lang="en-IN" dirty="0"/>
              <a:t>, </a:t>
            </a:r>
            <a:r>
              <a:rPr lang="en-IN" dirty="0" err="1"/>
              <a:t>loss_function</a:t>
            </a:r>
            <a:r>
              <a:rPr lang="en-IN" dirty="0"/>
              <a:t> &amp; verbose</a:t>
            </a:r>
          </a:p>
        </p:txBody>
      </p:sp>
    </p:spTree>
    <p:extLst>
      <p:ext uri="{BB962C8B-B14F-4D97-AF65-F5344CB8AC3E}">
        <p14:creationId xmlns:p14="http://schemas.microsoft.com/office/powerpoint/2010/main" val="328583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E82E-6D36-4F55-88D4-D8C7DA3B0625}"/>
              </a:ext>
            </a:extLst>
          </p:cNvPr>
          <p:cNvSpPr>
            <a:spLocks noGrp="1"/>
          </p:cNvSpPr>
          <p:nvPr>
            <p:ph type="title"/>
          </p:nvPr>
        </p:nvSpPr>
        <p:spPr/>
        <p:txBody>
          <a:bodyPr/>
          <a:lstStyle/>
          <a:p>
            <a:r>
              <a:rPr lang="en-IN" b="1" i="0" dirty="0">
                <a:solidFill>
                  <a:schemeClr val="tx1"/>
                </a:solidFill>
                <a:effectLst/>
                <a:latin typeface="Söhne"/>
              </a:rPr>
              <a:t>Machine Learning Models Evaluation</a:t>
            </a:r>
            <a:endParaRPr lang="en-IN" dirty="0"/>
          </a:p>
        </p:txBody>
      </p:sp>
      <p:sp>
        <p:nvSpPr>
          <p:cNvPr id="3" name="Content Placeholder 2">
            <a:extLst>
              <a:ext uri="{FF2B5EF4-FFF2-40B4-BE49-F238E27FC236}">
                <a16:creationId xmlns:a16="http://schemas.microsoft.com/office/drawing/2014/main" id="{902B0D94-7C07-4D26-A001-C827D0D437FF}"/>
              </a:ext>
            </a:extLst>
          </p:cNvPr>
          <p:cNvSpPr>
            <a:spLocks noGrp="1"/>
          </p:cNvSpPr>
          <p:nvPr>
            <p:ph idx="1"/>
          </p:nvPr>
        </p:nvSpPr>
        <p:spPr/>
        <p:txBody>
          <a:bodyPr>
            <a:normAutofit/>
          </a:bodyPr>
          <a:lstStyle/>
          <a:p>
            <a:pPr algn="l">
              <a:buFont typeface="Arial" panose="020B0604020202020204" pitchFamily="34" charset="0"/>
              <a:buChar char="•"/>
            </a:pPr>
            <a:r>
              <a:rPr lang="en-IN" b="0" i="0" dirty="0">
                <a:solidFill>
                  <a:schemeClr val="tx1"/>
                </a:solidFill>
                <a:effectLst/>
                <a:latin typeface="Söhne"/>
              </a:rPr>
              <a:t>Comparison of models based on ML model scores and F1 scores.</a:t>
            </a:r>
          </a:p>
          <a:p>
            <a:pPr marL="601218" lvl="1" indent="-400050">
              <a:buFont typeface="+mj-lt"/>
              <a:buAutoNum type="romanLcPeriod"/>
            </a:pPr>
            <a:r>
              <a:rPr lang="en-IN" b="1" i="0" dirty="0">
                <a:solidFill>
                  <a:schemeClr val="tx1"/>
                </a:solidFill>
                <a:effectLst/>
                <a:latin typeface="Söhne"/>
              </a:rPr>
              <a:t>Logistic Regression</a:t>
            </a:r>
            <a:r>
              <a:rPr lang="en-IN" b="0" i="0" dirty="0">
                <a:solidFill>
                  <a:schemeClr val="tx1"/>
                </a:solidFill>
                <a:effectLst/>
                <a:latin typeface="Söhne"/>
              </a:rPr>
              <a:t>: Achieved an ML model score of 0.3048 and an F1 score of 0.31.</a:t>
            </a:r>
          </a:p>
          <a:p>
            <a:pPr marL="601218" lvl="1" indent="-400050">
              <a:buFont typeface="+mj-lt"/>
              <a:buAutoNum type="romanLcPeriod"/>
            </a:pPr>
            <a:r>
              <a:rPr lang="en-IN" b="1" i="0" dirty="0">
                <a:solidFill>
                  <a:schemeClr val="tx1"/>
                </a:solidFill>
                <a:effectLst/>
                <a:latin typeface="Söhne"/>
              </a:rPr>
              <a:t>Random Forest</a:t>
            </a:r>
            <a:r>
              <a:rPr lang="en-IN" b="0" i="0" dirty="0">
                <a:solidFill>
                  <a:schemeClr val="tx1"/>
                </a:solidFill>
                <a:effectLst/>
                <a:latin typeface="Söhne"/>
              </a:rPr>
              <a:t>: Achieved an ML model score of 0.3947 and an F1 score of 0.39.</a:t>
            </a:r>
          </a:p>
          <a:p>
            <a:pPr marL="601218" lvl="1" indent="-400050">
              <a:buFont typeface="+mj-lt"/>
              <a:buAutoNum type="romanLcPeriod"/>
            </a:pPr>
            <a:r>
              <a:rPr lang="en-IN" b="1" i="0" dirty="0">
                <a:solidFill>
                  <a:schemeClr val="tx1"/>
                </a:solidFill>
                <a:effectLst/>
                <a:latin typeface="Söhne"/>
              </a:rPr>
              <a:t>Gradient Boosting Machines</a:t>
            </a:r>
            <a:r>
              <a:rPr lang="en-IN" b="0" i="0" dirty="0">
                <a:solidFill>
                  <a:schemeClr val="tx1"/>
                </a:solidFill>
                <a:effectLst/>
                <a:latin typeface="Söhne"/>
              </a:rPr>
              <a:t>: Achieved an ML model score of 0.4020 and an F1 score of 0.40.</a:t>
            </a:r>
          </a:p>
          <a:p>
            <a:pPr marL="601218" lvl="1" indent="-400050">
              <a:buFont typeface="+mj-lt"/>
              <a:buAutoNum type="romanLcPeriod"/>
            </a:pPr>
            <a:r>
              <a:rPr lang="en-IN" b="1" i="0" dirty="0" err="1">
                <a:solidFill>
                  <a:schemeClr val="tx1"/>
                </a:solidFill>
                <a:effectLst/>
                <a:latin typeface="Söhne"/>
              </a:rPr>
              <a:t>XGBoost</a:t>
            </a:r>
            <a:r>
              <a:rPr lang="en-IN" b="0" i="0" dirty="0">
                <a:solidFill>
                  <a:schemeClr val="tx1"/>
                </a:solidFill>
                <a:effectLst/>
                <a:latin typeface="Söhne"/>
              </a:rPr>
              <a:t>: Achieved an ML model score of 0.3859 and an F1 score of 0.39.</a:t>
            </a:r>
          </a:p>
          <a:p>
            <a:pPr marL="601218" lvl="1" indent="-400050">
              <a:buFont typeface="+mj-lt"/>
              <a:buAutoNum type="romanLcPeriod"/>
            </a:pPr>
            <a:r>
              <a:rPr lang="en-IN" b="1" i="0" dirty="0">
                <a:solidFill>
                  <a:schemeClr val="tx1"/>
                </a:solidFill>
                <a:effectLst/>
                <a:latin typeface="Söhne"/>
              </a:rPr>
              <a:t>Catboost</a:t>
            </a:r>
            <a:r>
              <a:rPr lang="en-IN" b="0" i="0" dirty="0">
                <a:solidFill>
                  <a:schemeClr val="tx1"/>
                </a:solidFill>
                <a:effectLst/>
                <a:latin typeface="Söhne"/>
              </a:rPr>
              <a:t>: Achieved the highest ML model score of 0.4767 and an F1 score of 0.46.</a:t>
            </a:r>
          </a:p>
          <a:p>
            <a:pPr marL="601218" lvl="1" indent="-400050">
              <a:buFont typeface="+mj-lt"/>
              <a:buAutoNum type="romanLcPeriod"/>
            </a:pPr>
            <a:r>
              <a:rPr lang="en-IN" b="1" i="0" dirty="0">
                <a:solidFill>
                  <a:schemeClr val="tx1"/>
                </a:solidFill>
                <a:effectLst/>
                <a:latin typeface="Söhne"/>
              </a:rPr>
              <a:t>Gaussian Naive Bayes</a:t>
            </a:r>
            <a:r>
              <a:rPr lang="en-IN" b="0" i="0" dirty="0">
                <a:solidFill>
                  <a:schemeClr val="tx1"/>
                </a:solidFill>
                <a:effectLst/>
                <a:latin typeface="Söhne"/>
              </a:rPr>
              <a:t>: Achieved an ML model score of 0.2087 and an F1 score of 0.46.</a:t>
            </a:r>
          </a:p>
          <a:p>
            <a:pPr marL="601218" lvl="1" indent="-400050">
              <a:buFont typeface="+mj-lt"/>
              <a:buAutoNum type="romanLcPeriod"/>
            </a:pPr>
            <a:r>
              <a:rPr lang="en-IN" b="1" i="0" dirty="0">
                <a:solidFill>
                  <a:schemeClr val="tx1"/>
                </a:solidFill>
                <a:effectLst/>
                <a:latin typeface="Söhne"/>
              </a:rPr>
              <a:t>Fully Connected Layer (ANN)</a:t>
            </a:r>
            <a:r>
              <a:rPr lang="en-IN" b="0" i="0" dirty="0">
                <a:solidFill>
                  <a:schemeClr val="tx1"/>
                </a:solidFill>
                <a:effectLst/>
                <a:latin typeface="Söhne"/>
              </a:rPr>
              <a:t>: Achieved an ML model score of 0.0901 and an F1 score of 0.09.</a:t>
            </a:r>
          </a:p>
          <a:p>
            <a:pPr marL="601218" lvl="1" indent="-400050">
              <a:buFont typeface="+mj-lt"/>
              <a:buAutoNum type="romanLcPeriod"/>
            </a:pPr>
            <a:r>
              <a:rPr lang="en-IN" b="1" i="0" dirty="0">
                <a:solidFill>
                  <a:schemeClr val="tx1"/>
                </a:solidFill>
                <a:effectLst/>
                <a:latin typeface="Söhne"/>
              </a:rPr>
              <a:t>Convolutional Neural Network</a:t>
            </a:r>
            <a:r>
              <a:rPr lang="en-IN" b="0" i="0" dirty="0">
                <a:solidFill>
                  <a:schemeClr val="tx1"/>
                </a:solidFill>
                <a:effectLst/>
                <a:latin typeface="Söhne"/>
              </a:rPr>
              <a:t>: Also achieved an ML model score of 0.0901 and an F1 score of 0.09.</a:t>
            </a:r>
          </a:p>
          <a:p>
            <a:pPr algn="l">
              <a:buFont typeface="Arial" panose="020B0604020202020204" pitchFamily="34" charset="0"/>
              <a:buChar char="•"/>
            </a:pPr>
            <a:endParaRPr lang="en-IN" b="0" i="0" dirty="0">
              <a:solidFill>
                <a:schemeClr val="tx1"/>
              </a:solidFill>
              <a:effectLst/>
              <a:latin typeface="Söhne"/>
            </a:endParaRPr>
          </a:p>
        </p:txBody>
      </p:sp>
    </p:spTree>
    <p:extLst>
      <p:ext uri="{BB962C8B-B14F-4D97-AF65-F5344CB8AC3E}">
        <p14:creationId xmlns:p14="http://schemas.microsoft.com/office/powerpoint/2010/main" val="343604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8A07-F534-40FD-AD0C-7D45758CBD54}"/>
              </a:ext>
            </a:extLst>
          </p:cNvPr>
          <p:cNvSpPr>
            <a:spLocks noGrp="1"/>
          </p:cNvSpPr>
          <p:nvPr>
            <p:ph type="title"/>
          </p:nvPr>
        </p:nvSpPr>
        <p:spPr/>
        <p:txBody>
          <a:bodyPr/>
          <a:lstStyle/>
          <a:p>
            <a:r>
              <a:rPr lang="en-IN" b="1" i="0" dirty="0">
                <a:solidFill>
                  <a:schemeClr val="tx1"/>
                </a:solidFill>
                <a:effectLst/>
                <a:latin typeface="Söhne"/>
              </a:rPr>
              <a:t>Machine Learning Models Evaluation</a:t>
            </a:r>
            <a:endParaRPr lang="en-IN" dirty="0"/>
          </a:p>
        </p:txBody>
      </p:sp>
      <p:sp>
        <p:nvSpPr>
          <p:cNvPr id="3" name="Content Placeholder 2">
            <a:extLst>
              <a:ext uri="{FF2B5EF4-FFF2-40B4-BE49-F238E27FC236}">
                <a16:creationId xmlns:a16="http://schemas.microsoft.com/office/drawing/2014/main" id="{1DAA80EC-B9D2-4C13-BC71-9D573FEE1788}"/>
              </a:ext>
            </a:extLst>
          </p:cNvPr>
          <p:cNvSpPr>
            <a:spLocks noGrp="1"/>
          </p:cNvSpPr>
          <p:nvPr>
            <p:ph idx="1"/>
          </p:nvPr>
        </p:nvSpPr>
        <p:spPr/>
        <p:txBody>
          <a:bodyPr/>
          <a:lstStyle/>
          <a:p>
            <a:pPr algn="l"/>
            <a:r>
              <a:rPr lang="en-IN" b="0" i="0" dirty="0">
                <a:solidFill>
                  <a:schemeClr val="tx1"/>
                </a:solidFill>
                <a:effectLst/>
                <a:latin typeface="Söhne"/>
              </a:rPr>
              <a:t>we can observe that:</a:t>
            </a:r>
          </a:p>
          <a:p>
            <a:pPr algn="l">
              <a:buFont typeface="Arial" panose="020B0604020202020204" pitchFamily="34" charset="0"/>
              <a:buChar char="•"/>
            </a:pPr>
            <a:r>
              <a:rPr lang="en-IN" b="0" i="0" dirty="0">
                <a:solidFill>
                  <a:schemeClr val="tx1"/>
                </a:solidFill>
                <a:effectLst/>
                <a:latin typeface="Söhne"/>
              </a:rPr>
              <a:t>Catboost performed the best among all models, with the highest ML model score and a competitive F1 score.</a:t>
            </a:r>
          </a:p>
          <a:p>
            <a:pPr algn="l">
              <a:buFont typeface="Arial" panose="020B0604020202020204" pitchFamily="34" charset="0"/>
              <a:buChar char="•"/>
            </a:pPr>
            <a:r>
              <a:rPr lang="en-IN" b="0" i="0" dirty="0">
                <a:solidFill>
                  <a:schemeClr val="tx1"/>
                </a:solidFill>
                <a:effectLst/>
                <a:latin typeface="Söhne"/>
              </a:rPr>
              <a:t>Gaussian Naive Bayes had a relatively low ML model score compared to other models, but its F1 score was competitive, indicating a trade-off between accuracy and precision-recall balance.</a:t>
            </a:r>
          </a:p>
          <a:p>
            <a:pPr algn="l">
              <a:buFont typeface="Arial" panose="020B0604020202020204" pitchFamily="34" charset="0"/>
              <a:buChar char="•"/>
            </a:pPr>
            <a:r>
              <a:rPr lang="en-IN" b="0" i="0" dirty="0">
                <a:solidFill>
                  <a:schemeClr val="tx1"/>
                </a:solidFill>
                <a:effectLst/>
                <a:latin typeface="Söhne"/>
              </a:rPr>
              <a:t>Fully Connected Layer (ANN) and Convolutional Neural Network had the lowest ML model scores and F1 scores, suggesting that these models may not be suitable for this particular dataset or may require further tuning.</a:t>
            </a:r>
          </a:p>
          <a:p>
            <a:endParaRPr lang="en-IN" dirty="0"/>
          </a:p>
        </p:txBody>
      </p:sp>
    </p:spTree>
    <p:extLst>
      <p:ext uri="{BB962C8B-B14F-4D97-AF65-F5344CB8AC3E}">
        <p14:creationId xmlns:p14="http://schemas.microsoft.com/office/powerpoint/2010/main" val="68421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44E6-2EAE-4408-AE04-9860CEAB52A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60BA974-51F1-40BF-A65D-D948EFDCED41}"/>
              </a:ext>
            </a:extLst>
          </p:cNvPr>
          <p:cNvSpPr>
            <a:spLocks noGrp="1"/>
          </p:cNvSpPr>
          <p:nvPr>
            <p:ph idx="1"/>
          </p:nvPr>
        </p:nvSpPr>
        <p:spPr/>
        <p:txBody>
          <a:bodyPr>
            <a:normAutofit lnSpcReduction="10000"/>
          </a:bodyPr>
          <a:lstStyle/>
          <a:p>
            <a:pPr algn="just">
              <a:buFont typeface="Arial" panose="020B0604020202020204" pitchFamily="34" charset="0"/>
              <a:buChar char="•"/>
            </a:pPr>
            <a:r>
              <a:rPr lang="en-IN" b="1" i="0" dirty="0">
                <a:solidFill>
                  <a:schemeClr val="tx1"/>
                </a:solidFill>
                <a:effectLst/>
                <a:latin typeface="Söhne"/>
              </a:rPr>
              <a:t>Significance</a:t>
            </a:r>
            <a:r>
              <a:rPr lang="en-IN" b="0" i="0" dirty="0">
                <a:solidFill>
                  <a:schemeClr val="tx1"/>
                </a:solidFill>
                <a:effectLst/>
                <a:latin typeface="Söhne"/>
              </a:rPr>
              <a:t>: Accurately predicting patient length of stay (LOS) is crucial for efficient healthcare management, especially in the wake of the Covid-19 pandemic.</a:t>
            </a:r>
          </a:p>
          <a:p>
            <a:pPr algn="just">
              <a:buFont typeface="Arial" panose="020B0604020202020204" pitchFamily="34" charset="0"/>
              <a:buChar char="•"/>
            </a:pPr>
            <a:r>
              <a:rPr lang="en-IN" b="1" i="0" dirty="0">
                <a:solidFill>
                  <a:schemeClr val="tx1"/>
                </a:solidFill>
                <a:effectLst/>
                <a:latin typeface="Söhne"/>
              </a:rPr>
              <a:t>Top-Performing Model</a:t>
            </a:r>
            <a:r>
              <a:rPr lang="en-IN" b="0" i="0" dirty="0">
                <a:solidFill>
                  <a:schemeClr val="tx1"/>
                </a:solidFill>
                <a:effectLst/>
                <a:latin typeface="Söhne"/>
              </a:rPr>
              <a:t>: Catboost emerged as the most effective model, achieving the highest ML model score and competitive F1 score.</a:t>
            </a:r>
          </a:p>
          <a:p>
            <a:pPr algn="just">
              <a:buFont typeface="Arial" panose="020B0604020202020204" pitchFamily="34" charset="0"/>
              <a:buChar char="•"/>
            </a:pPr>
            <a:r>
              <a:rPr lang="en-IN" b="1" i="0" dirty="0">
                <a:solidFill>
                  <a:schemeClr val="tx1"/>
                </a:solidFill>
                <a:effectLst/>
                <a:latin typeface="Söhne"/>
              </a:rPr>
              <a:t>Implications</a:t>
            </a:r>
            <a:r>
              <a:rPr lang="en-IN" b="0" i="0" dirty="0">
                <a:solidFill>
                  <a:schemeClr val="tx1"/>
                </a:solidFill>
                <a:effectLst/>
                <a:latin typeface="Söhne"/>
              </a:rPr>
              <a:t>: Accurate LOS prediction enables hospitals to optimize treatment plans, allocate resources efficiently, and enhance patient satisfaction.</a:t>
            </a:r>
          </a:p>
          <a:p>
            <a:pPr algn="just">
              <a:buFont typeface="Arial" panose="020B0604020202020204" pitchFamily="34" charset="0"/>
              <a:buChar char="•"/>
            </a:pPr>
            <a:r>
              <a:rPr lang="en-IN" b="1" i="0" dirty="0">
                <a:solidFill>
                  <a:schemeClr val="tx1"/>
                </a:solidFill>
                <a:effectLst/>
                <a:latin typeface="Söhne"/>
              </a:rPr>
              <a:t>Future Directions</a:t>
            </a:r>
            <a:r>
              <a:rPr lang="en-IN" b="0" i="0" dirty="0">
                <a:solidFill>
                  <a:schemeClr val="tx1"/>
                </a:solidFill>
                <a:effectLst/>
                <a:latin typeface="Söhne"/>
              </a:rPr>
              <a:t>: Further research and collaboration are needed to fine-tune models and implement predictive analytics in real-world healthcare settings.</a:t>
            </a:r>
          </a:p>
          <a:p>
            <a:pPr algn="just">
              <a:buFont typeface="Arial" panose="020B0604020202020204" pitchFamily="34" charset="0"/>
              <a:buChar char="•"/>
            </a:pPr>
            <a:r>
              <a:rPr lang="en-IN" b="1" i="0" dirty="0">
                <a:solidFill>
                  <a:schemeClr val="tx1"/>
                </a:solidFill>
                <a:effectLst/>
                <a:latin typeface="Söhne"/>
              </a:rPr>
              <a:t>Actionable Insights</a:t>
            </a:r>
            <a:r>
              <a:rPr lang="en-IN" b="0" i="0" dirty="0">
                <a:solidFill>
                  <a:schemeClr val="tx1"/>
                </a:solidFill>
                <a:effectLst/>
                <a:latin typeface="Söhne"/>
              </a:rPr>
              <a:t>: By leveraging machine learning models like Catboost, hospitals can improve operational efficiency and provide better care for patients.</a:t>
            </a:r>
          </a:p>
          <a:p>
            <a:endParaRPr lang="en-IN" dirty="0"/>
          </a:p>
        </p:txBody>
      </p:sp>
    </p:spTree>
    <p:extLst>
      <p:ext uri="{BB962C8B-B14F-4D97-AF65-F5344CB8AC3E}">
        <p14:creationId xmlns:p14="http://schemas.microsoft.com/office/powerpoint/2010/main" val="3134539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C69-621C-41AD-A7E8-2A31E85B2470}"/>
              </a:ext>
            </a:extLst>
          </p:cNvPr>
          <p:cNvSpPr>
            <a:spLocks noGrp="1"/>
          </p:cNvSpPr>
          <p:nvPr>
            <p:ph type="title"/>
          </p:nvPr>
        </p:nvSpPr>
        <p:spPr/>
        <p:txBody>
          <a:bodyPr/>
          <a:lstStyle/>
          <a:p>
            <a:r>
              <a:rPr lang="en-IN" dirty="0"/>
              <a:t>Thank You</a:t>
            </a:r>
          </a:p>
        </p:txBody>
      </p:sp>
      <p:sp>
        <p:nvSpPr>
          <p:cNvPr id="4" name="Text Placeholder 3">
            <a:extLst>
              <a:ext uri="{FF2B5EF4-FFF2-40B4-BE49-F238E27FC236}">
                <a16:creationId xmlns:a16="http://schemas.microsoft.com/office/drawing/2014/main" id="{D85A712E-CF8A-4241-A46E-E57E038159EF}"/>
              </a:ext>
            </a:extLst>
          </p:cNvPr>
          <p:cNvSpPr>
            <a:spLocks noGrp="1"/>
          </p:cNvSpPr>
          <p:nvPr>
            <p:ph type="body" sz="half" idx="2"/>
          </p:nvPr>
        </p:nvSpPr>
        <p:spPr/>
        <p:txBody>
          <a:bodyPr/>
          <a:lstStyle/>
          <a:p>
            <a:r>
              <a:rPr lang="en-IN" dirty="0"/>
              <a:t>Siddam Sai Phanindra</a:t>
            </a:r>
          </a:p>
          <a:p>
            <a:r>
              <a:rPr lang="en-IN" dirty="0" err="1">
                <a:hlinkClick r:id="rId3"/>
              </a:rPr>
              <a:t>Github</a:t>
            </a:r>
            <a:r>
              <a:rPr lang="en-IN" dirty="0">
                <a:hlinkClick r:id="rId3"/>
              </a:rPr>
              <a:t> </a:t>
            </a:r>
            <a:r>
              <a:rPr lang="en-IN" dirty="0"/>
              <a:t>– For detail analysis report.</a:t>
            </a:r>
          </a:p>
          <a:p>
            <a:endParaRPr lang="en-IN" dirty="0"/>
          </a:p>
        </p:txBody>
      </p:sp>
    </p:spTree>
    <p:extLst>
      <p:ext uri="{BB962C8B-B14F-4D97-AF65-F5344CB8AC3E}">
        <p14:creationId xmlns:p14="http://schemas.microsoft.com/office/powerpoint/2010/main" val="345926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86F4-D6D8-4A11-9A0B-A3D1C1FA0463}"/>
              </a:ext>
            </a:extLst>
          </p:cNvPr>
          <p:cNvSpPr>
            <a:spLocks noGrp="1"/>
          </p:cNvSpPr>
          <p:nvPr>
            <p:ph type="title"/>
          </p:nvPr>
        </p:nvSpPr>
        <p:spPr>
          <a:xfrm>
            <a:off x="2733674" y="286603"/>
            <a:ext cx="8422005" cy="1450757"/>
          </a:xfrm>
        </p:spPr>
        <p:txBody>
          <a:bodyPr/>
          <a:lstStyle/>
          <a:p>
            <a:r>
              <a:rPr lang="en-IN" dirty="0">
                <a:solidFill>
                  <a:schemeClr val="bg1">
                    <a:lumMod val="95000"/>
                  </a:schemeClr>
                </a:solidFill>
              </a:rPr>
              <a:t>AGENDA</a:t>
            </a:r>
          </a:p>
        </p:txBody>
      </p:sp>
      <p:sp>
        <p:nvSpPr>
          <p:cNvPr id="3" name="Content Placeholder 2">
            <a:extLst>
              <a:ext uri="{FF2B5EF4-FFF2-40B4-BE49-F238E27FC236}">
                <a16:creationId xmlns:a16="http://schemas.microsoft.com/office/drawing/2014/main" id="{AB7E8844-97E0-4EE9-B2B8-460DC7109376}"/>
              </a:ext>
            </a:extLst>
          </p:cNvPr>
          <p:cNvSpPr>
            <a:spLocks noGrp="1"/>
          </p:cNvSpPr>
          <p:nvPr>
            <p:ph idx="1"/>
          </p:nvPr>
        </p:nvSpPr>
        <p:spPr>
          <a:xfrm>
            <a:off x="2857500" y="2108201"/>
            <a:ext cx="8298180" cy="3760891"/>
          </a:xfrm>
        </p:spPr>
        <p:txBody>
          <a:bodyPr/>
          <a:lstStyle/>
          <a:p>
            <a:pPr algn="l">
              <a:buFont typeface="+mj-lt"/>
              <a:buAutoNum type="arabicPeriod"/>
            </a:pPr>
            <a:r>
              <a:rPr lang="en-IN" b="1" i="0" dirty="0">
                <a:solidFill>
                  <a:srgbClr val="ECECEC"/>
                </a:solidFill>
                <a:effectLst/>
                <a:latin typeface="Söhne"/>
              </a:rPr>
              <a:t>Introduction</a:t>
            </a:r>
          </a:p>
          <a:p>
            <a:pPr algn="l">
              <a:buFont typeface="+mj-lt"/>
              <a:buAutoNum type="arabicPeriod"/>
            </a:pPr>
            <a:r>
              <a:rPr lang="en-IN" b="1" i="0" dirty="0">
                <a:solidFill>
                  <a:srgbClr val="ECECEC"/>
                </a:solidFill>
                <a:effectLst/>
                <a:latin typeface="Söhne"/>
              </a:rPr>
              <a:t>Data Overview</a:t>
            </a:r>
          </a:p>
          <a:p>
            <a:pPr algn="l">
              <a:buFont typeface="+mj-lt"/>
              <a:buAutoNum type="arabicPeriod"/>
            </a:pPr>
            <a:r>
              <a:rPr lang="en-IN" b="1" i="0" dirty="0">
                <a:solidFill>
                  <a:srgbClr val="ECECEC"/>
                </a:solidFill>
                <a:effectLst/>
                <a:latin typeface="Söhne"/>
              </a:rPr>
              <a:t>Data Pre-processing</a:t>
            </a:r>
          </a:p>
          <a:p>
            <a:pPr algn="l">
              <a:buFont typeface="+mj-lt"/>
              <a:buAutoNum type="arabicPeriod"/>
            </a:pPr>
            <a:r>
              <a:rPr lang="en-IN" b="1" i="0" dirty="0">
                <a:solidFill>
                  <a:srgbClr val="ECECEC"/>
                </a:solidFill>
                <a:effectLst/>
                <a:latin typeface="Söhne"/>
              </a:rPr>
              <a:t>Exploratory Data Analysis (EDA)</a:t>
            </a:r>
          </a:p>
          <a:p>
            <a:pPr algn="l">
              <a:buFont typeface="+mj-lt"/>
              <a:buAutoNum type="arabicPeriod"/>
            </a:pPr>
            <a:r>
              <a:rPr lang="en-IN" b="1" i="0" dirty="0">
                <a:solidFill>
                  <a:srgbClr val="ECECEC"/>
                </a:solidFill>
                <a:effectLst/>
                <a:latin typeface="Söhne"/>
              </a:rPr>
              <a:t>Machine Learning Models</a:t>
            </a:r>
          </a:p>
          <a:p>
            <a:pPr algn="l">
              <a:buFont typeface="+mj-lt"/>
              <a:buAutoNum type="arabicPeriod"/>
            </a:pPr>
            <a:r>
              <a:rPr lang="en-IN" b="1" i="0" dirty="0">
                <a:solidFill>
                  <a:srgbClr val="ECECEC"/>
                </a:solidFill>
                <a:effectLst/>
                <a:latin typeface="Söhne"/>
              </a:rPr>
              <a:t>Model Evaluation</a:t>
            </a:r>
          </a:p>
          <a:p>
            <a:pPr algn="l">
              <a:buFont typeface="+mj-lt"/>
              <a:buAutoNum type="arabicPeriod"/>
            </a:pPr>
            <a:r>
              <a:rPr lang="en-IN" b="1" i="0" dirty="0">
                <a:solidFill>
                  <a:srgbClr val="ECECEC"/>
                </a:solidFill>
                <a:effectLst/>
                <a:latin typeface="Söhne"/>
              </a:rPr>
              <a:t>Conclusion</a:t>
            </a:r>
          </a:p>
          <a:p>
            <a:endParaRPr lang="en-IN" dirty="0"/>
          </a:p>
        </p:txBody>
      </p:sp>
    </p:spTree>
    <p:extLst>
      <p:ext uri="{BB962C8B-B14F-4D97-AF65-F5344CB8AC3E}">
        <p14:creationId xmlns:p14="http://schemas.microsoft.com/office/powerpoint/2010/main" val="335769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FC3E-26CE-45B0-946A-7A586ED5CCB6}"/>
              </a:ext>
            </a:extLst>
          </p:cNvPr>
          <p:cNvSpPr>
            <a:spLocks noGrp="1"/>
          </p:cNvSpPr>
          <p:nvPr>
            <p:ph type="title"/>
          </p:nvPr>
        </p:nvSpPr>
        <p:spPr/>
        <p:txBody>
          <a:bodyPr/>
          <a:lstStyle/>
          <a:p>
            <a:r>
              <a:rPr lang="en-IN" dirty="0">
                <a:solidFill>
                  <a:schemeClr val="tx1"/>
                </a:solidFill>
              </a:rPr>
              <a:t>Introduction</a:t>
            </a:r>
          </a:p>
        </p:txBody>
      </p:sp>
      <p:sp>
        <p:nvSpPr>
          <p:cNvPr id="3" name="Content Placeholder 2">
            <a:extLst>
              <a:ext uri="{FF2B5EF4-FFF2-40B4-BE49-F238E27FC236}">
                <a16:creationId xmlns:a16="http://schemas.microsoft.com/office/drawing/2014/main" id="{B4E940F2-7A9A-4F1B-BF93-2EFB7645E570}"/>
              </a:ext>
            </a:extLst>
          </p:cNvPr>
          <p:cNvSpPr>
            <a:spLocks noGrp="1"/>
          </p:cNvSpPr>
          <p:nvPr>
            <p:ph idx="1"/>
          </p:nvPr>
        </p:nvSpPr>
        <p:spPr/>
        <p:txBody>
          <a:bodyPr>
            <a:normAutofit fontScale="85000" lnSpcReduction="10000"/>
          </a:bodyPr>
          <a:lstStyle/>
          <a:p>
            <a:pPr algn="just"/>
            <a:r>
              <a:rPr lang="en-IN" dirty="0">
                <a:ea typeface="Calibri" panose="020F0502020204030204" pitchFamily="34" charset="0"/>
                <a:cs typeface="Calibri" panose="020F0502020204030204" pitchFamily="34" charset="0"/>
              </a:rPr>
              <a:t>Problem Statement: </a:t>
            </a:r>
          </a:p>
          <a:p>
            <a:pPr lvl="1" algn="just"/>
            <a:r>
              <a:rPr lang="en-IN" dirty="0">
                <a:ea typeface="Calibri" panose="020F0502020204030204" pitchFamily="34" charset="0"/>
                <a:cs typeface="Calibri" panose="020F0502020204030204" pitchFamily="34" charset="0"/>
              </a:rPr>
              <a:t>Recent Covid-19 Pandemic has raised alarms over one of the most overlooked area to focus: Healthcare Management. </a:t>
            </a:r>
          </a:p>
          <a:p>
            <a:pPr lvl="1" algn="just"/>
            <a:r>
              <a:rPr lang="en-IN" dirty="0">
                <a:ea typeface="Calibri" panose="020F0502020204030204" pitchFamily="34" charset="0"/>
                <a:cs typeface="Calibri" panose="020F0502020204030204" pitchFamily="34" charset="0"/>
              </a:rPr>
              <a:t>While healthcare management has various use cases for using data science, patient length of stay is one critical parameter to observe and predict if one wants to improve the efficiency of the healthcare management in a hospital. </a:t>
            </a:r>
          </a:p>
          <a:p>
            <a:pPr algn="just"/>
            <a:r>
              <a:rPr lang="en-IN" dirty="0">
                <a:ea typeface="Calibri" panose="020F0502020204030204" pitchFamily="34" charset="0"/>
                <a:cs typeface="Calibri" panose="020F0502020204030204" pitchFamily="34" charset="0"/>
              </a:rPr>
              <a:t>Objective</a:t>
            </a:r>
          </a:p>
          <a:p>
            <a:pPr lvl="1" algn="just"/>
            <a:r>
              <a:rPr lang="en-IN" dirty="0">
                <a:ea typeface="Calibri" panose="020F0502020204030204" pitchFamily="34" charset="0"/>
                <a:cs typeface="Calibri" panose="020F0502020204030204" pitchFamily="34" charset="0"/>
              </a:rPr>
              <a:t>This parameter helps hospitals to identify patients of high LOS risk (patients who will stay longer) at the time of admission. Once identified, patients with high LOS risk can have their treatment plan optimized to minimize LOS and lower the chance of staff/visitor infection. Also, prior knowledge of LOS can aid in logistics such as room and bed allocation planning</a:t>
            </a:r>
          </a:p>
          <a:p>
            <a:pPr algn="just"/>
            <a:r>
              <a:rPr lang="en-IN" dirty="0">
                <a:ea typeface="Calibri" panose="020F0502020204030204" pitchFamily="34" charset="0"/>
                <a:cs typeface="Calibri" panose="020F0502020204030204" pitchFamily="34" charset="0"/>
              </a:rPr>
              <a:t>Scope</a:t>
            </a:r>
          </a:p>
          <a:p>
            <a:pPr lvl="1" algn="just"/>
            <a:r>
              <a:rPr lang="en-IN" dirty="0">
                <a:ea typeface="Calibri" panose="020F0502020204030204" pitchFamily="34" charset="0"/>
                <a:cs typeface="Calibri" panose="020F0502020204030204" pitchFamily="34" charset="0"/>
              </a:rPr>
              <a:t>The project will use historical data from a hospital database, and apply machine learning techniques to build and evaluate the predictive model. The project will also explore the implications of the model for hospital resource allocation and patient satisfaction days.</a:t>
            </a:r>
          </a:p>
        </p:txBody>
      </p:sp>
    </p:spTree>
    <p:extLst>
      <p:ext uri="{BB962C8B-B14F-4D97-AF65-F5344CB8AC3E}">
        <p14:creationId xmlns:p14="http://schemas.microsoft.com/office/powerpoint/2010/main" val="304774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CF208-5F04-4625-8A86-CD9113D3A148}"/>
              </a:ext>
            </a:extLst>
          </p:cNvPr>
          <p:cNvSpPr>
            <a:spLocks noGrp="1"/>
          </p:cNvSpPr>
          <p:nvPr>
            <p:ph type="title"/>
          </p:nvPr>
        </p:nvSpPr>
        <p:spPr>
          <a:xfrm>
            <a:off x="1097280" y="286603"/>
            <a:ext cx="10058400" cy="1380271"/>
          </a:xfrm>
        </p:spPr>
        <p:txBody>
          <a:bodyPr>
            <a:normAutofit/>
          </a:bodyPr>
          <a:lstStyle/>
          <a:p>
            <a:r>
              <a:rPr lang="en-IN" b="1" i="0" dirty="0">
                <a:solidFill>
                  <a:schemeClr val="tx1"/>
                </a:solidFill>
                <a:effectLst/>
                <a:latin typeface="Söhne"/>
              </a:rPr>
              <a:t>Data Overview</a:t>
            </a:r>
            <a:endParaRPr lang="en-IN" dirty="0">
              <a:solidFill>
                <a:schemeClr val="tx1"/>
              </a:solidFill>
            </a:endParaRPr>
          </a:p>
        </p:txBody>
      </p:sp>
      <p:sp>
        <p:nvSpPr>
          <p:cNvPr id="3" name="Content Placeholder 2">
            <a:extLst>
              <a:ext uri="{FF2B5EF4-FFF2-40B4-BE49-F238E27FC236}">
                <a16:creationId xmlns:a16="http://schemas.microsoft.com/office/drawing/2014/main" id="{D0C2C004-09C3-4CCB-9D84-1BD35D22F0ED}"/>
              </a:ext>
            </a:extLst>
          </p:cNvPr>
          <p:cNvSpPr>
            <a:spLocks noGrp="1"/>
          </p:cNvSpPr>
          <p:nvPr>
            <p:ph idx="1"/>
          </p:nvPr>
        </p:nvSpPr>
        <p:spPr>
          <a:xfrm>
            <a:off x="1097280" y="1951504"/>
            <a:ext cx="9723121" cy="4485423"/>
          </a:xfrm>
        </p:spPr>
        <p:txBody>
          <a:bodyPr>
            <a:noAutofit/>
          </a:bodyPr>
          <a:lstStyle/>
          <a:p>
            <a:pPr lvl="1"/>
            <a:r>
              <a:rPr lang="en-IN" sz="1100" dirty="0"/>
              <a:t>case_id :- Case_ID registered in Hospital</a:t>
            </a:r>
          </a:p>
          <a:p>
            <a:pPr lvl="1"/>
            <a:r>
              <a:rPr lang="en-IN" sz="1100" dirty="0" err="1"/>
              <a:t>Hospital_code</a:t>
            </a:r>
            <a:r>
              <a:rPr lang="en-IN" sz="1100" dirty="0"/>
              <a:t> ;- Unique code for the Hospital</a:t>
            </a:r>
          </a:p>
          <a:p>
            <a:pPr lvl="1"/>
            <a:r>
              <a:rPr lang="en-IN" sz="1100" dirty="0" err="1"/>
              <a:t>Hospital_type_code</a:t>
            </a:r>
            <a:r>
              <a:rPr lang="en-IN" sz="1100" dirty="0"/>
              <a:t>:- Unique code for the type of Hospital</a:t>
            </a:r>
          </a:p>
          <a:p>
            <a:pPr lvl="1"/>
            <a:r>
              <a:rPr lang="en-IN" sz="1100" dirty="0" err="1"/>
              <a:t>City_Code_Hospital</a:t>
            </a:r>
            <a:r>
              <a:rPr lang="en-IN" sz="1100" dirty="0"/>
              <a:t> :- City Code of the Hospital</a:t>
            </a:r>
          </a:p>
          <a:p>
            <a:pPr lvl="1"/>
            <a:r>
              <a:rPr lang="en-IN" sz="1100" dirty="0" err="1"/>
              <a:t>Hospital_region_code</a:t>
            </a:r>
            <a:r>
              <a:rPr lang="en-IN" sz="1100" dirty="0"/>
              <a:t>;- Region Code of the Hospital</a:t>
            </a:r>
          </a:p>
          <a:p>
            <a:pPr lvl="1"/>
            <a:r>
              <a:rPr lang="en-IN" sz="1100" dirty="0"/>
              <a:t>Available Extra Rooms in Hospital: - Number of Extra rooms available in the Hospital</a:t>
            </a:r>
          </a:p>
          <a:p>
            <a:pPr lvl="1"/>
            <a:r>
              <a:rPr lang="en-IN" sz="1100" dirty="0"/>
              <a:t>Department :- Department overlooking the case</a:t>
            </a:r>
          </a:p>
          <a:p>
            <a:pPr lvl="1"/>
            <a:r>
              <a:rPr lang="en-IN" sz="1100" dirty="0" err="1"/>
              <a:t>Ward_Type</a:t>
            </a:r>
            <a:r>
              <a:rPr lang="en-IN" sz="1100" dirty="0"/>
              <a:t> :-  Code for the Ward type</a:t>
            </a:r>
          </a:p>
          <a:p>
            <a:pPr lvl="1"/>
            <a:r>
              <a:rPr lang="en-IN" sz="1100" dirty="0" err="1"/>
              <a:t>Ward_Facility_Code</a:t>
            </a:r>
            <a:r>
              <a:rPr lang="en-IN" sz="1100" dirty="0"/>
              <a:t>:- Code for the Ward Facility</a:t>
            </a:r>
          </a:p>
          <a:p>
            <a:pPr lvl="1"/>
            <a:r>
              <a:rPr lang="en-IN" sz="1100" dirty="0"/>
              <a:t>Bed Grade:- Condition of Bed in the Ward</a:t>
            </a:r>
          </a:p>
          <a:p>
            <a:pPr lvl="1"/>
            <a:r>
              <a:rPr lang="en-IN" sz="1100" dirty="0"/>
              <a:t>Patientid :- Unique Patient Id</a:t>
            </a:r>
          </a:p>
          <a:p>
            <a:pPr lvl="1"/>
            <a:r>
              <a:rPr lang="en-IN" sz="1100" dirty="0" err="1"/>
              <a:t>City_Code_Patient</a:t>
            </a:r>
            <a:r>
              <a:rPr lang="en-IN" sz="1100" dirty="0"/>
              <a:t>:- City Code for the patient</a:t>
            </a:r>
          </a:p>
          <a:p>
            <a:pPr lvl="1"/>
            <a:r>
              <a:rPr lang="en-IN" sz="1100" dirty="0"/>
              <a:t>Type of Admission : Admission Type registered by the Hospital</a:t>
            </a:r>
          </a:p>
          <a:p>
            <a:pPr lvl="1"/>
            <a:r>
              <a:rPr lang="en-IN" sz="1100" dirty="0"/>
              <a:t>Severity of Illness : Severity of the illness recorded at the time of admission</a:t>
            </a:r>
          </a:p>
          <a:p>
            <a:pPr lvl="1"/>
            <a:r>
              <a:rPr lang="en-IN" sz="1100" dirty="0"/>
              <a:t>Visitors with Patient: Number of Visitors with the patient</a:t>
            </a:r>
          </a:p>
          <a:p>
            <a:pPr lvl="1"/>
            <a:r>
              <a:rPr lang="en-IN" sz="1100" dirty="0"/>
              <a:t>Age:  Age of the patient</a:t>
            </a:r>
          </a:p>
          <a:p>
            <a:pPr lvl="1"/>
            <a:r>
              <a:rPr lang="en-IN" sz="1100" dirty="0" err="1"/>
              <a:t>Admission_Deposit</a:t>
            </a:r>
            <a:r>
              <a:rPr lang="en-IN" sz="1100" dirty="0"/>
              <a:t>:  Deposit at the Admission Time</a:t>
            </a:r>
          </a:p>
          <a:p>
            <a:pPr lvl="1"/>
            <a:r>
              <a:rPr lang="en-IN" sz="1100" dirty="0"/>
              <a:t>Stay (</a:t>
            </a:r>
            <a:r>
              <a:rPr lang="en-IN" sz="1100" dirty="0" err="1"/>
              <a:t>Traget</a:t>
            </a:r>
            <a:r>
              <a:rPr lang="en-IN" sz="1100" dirty="0"/>
              <a:t> Variable):  Stay Days by the patient</a:t>
            </a:r>
          </a:p>
        </p:txBody>
      </p:sp>
    </p:spTree>
    <p:extLst>
      <p:ext uri="{BB962C8B-B14F-4D97-AF65-F5344CB8AC3E}">
        <p14:creationId xmlns:p14="http://schemas.microsoft.com/office/powerpoint/2010/main" val="225837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9AFF-E2B3-4E84-B5E7-2E607376592D}"/>
              </a:ext>
            </a:extLst>
          </p:cNvPr>
          <p:cNvSpPr>
            <a:spLocks noGrp="1"/>
          </p:cNvSpPr>
          <p:nvPr>
            <p:ph type="title"/>
          </p:nvPr>
        </p:nvSpPr>
        <p:spPr/>
        <p:txBody>
          <a:bodyPr>
            <a:normAutofit/>
          </a:bodyPr>
          <a:lstStyle/>
          <a:p>
            <a:r>
              <a:rPr lang="en-IN" b="1" i="0" dirty="0">
                <a:solidFill>
                  <a:schemeClr val="tx1"/>
                </a:solidFill>
                <a:effectLst/>
                <a:latin typeface="Söhne"/>
              </a:rPr>
              <a:t>Data Pre-processing</a:t>
            </a:r>
            <a:endParaRPr lang="en-IN" dirty="0">
              <a:solidFill>
                <a:schemeClr val="tx1"/>
              </a:solidFill>
            </a:endParaRPr>
          </a:p>
        </p:txBody>
      </p:sp>
      <p:sp>
        <p:nvSpPr>
          <p:cNvPr id="3" name="Content Placeholder 2">
            <a:extLst>
              <a:ext uri="{FF2B5EF4-FFF2-40B4-BE49-F238E27FC236}">
                <a16:creationId xmlns:a16="http://schemas.microsoft.com/office/drawing/2014/main" id="{C43422B4-5FE7-43E6-9262-E753BB54B26A}"/>
              </a:ext>
            </a:extLst>
          </p:cNvPr>
          <p:cNvSpPr>
            <a:spLocks noGrp="1"/>
          </p:cNvSpPr>
          <p:nvPr>
            <p:ph idx="1"/>
          </p:nvPr>
        </p:nvSpPr>
        <p:spPr/>
        <p:txBody>
          <a:bodyPr/>
          <a:lstStyle/>
          <a:p>
            <a:pPr marL="457200" indent="-457200" algn="just">
              <a:buFont typeface="+mj-lt"/>
              <a:buAutoNum type="arabicPeriod"/>
            </a:pPr>
            <a:r>
              <a:rPr lang="en-IN" dirty="0"/>
              <a:t>Handling missing values.</a:t>
            </a:r>
          </a:p>
          <a:p>
            <a:pPr marL="749808" lvl="1" indent="-457200" algn="just"/>
            <a:r>
              <a:rPr lang="en-IN" dirty="0"/>
              <a:t>Handling the missing values using mode for Bed Grade and </a:t>
            </a:r>
            <a:r>
              <a:rPr lang="en-IN" dirty="0" err="1"/>
              <a:t>City_Code_Patient</a:t>
            </a:r>
            <a:endParaRPr lang="en-IN" dirty="0"/>
          </a:p>
          <a:p>
            <a:pPr marL="457200" indent="-457200" algn="just">
              <a:buFont typeface="+mj-lt"/>
              <a:buAutoNum type="arabicPeriod"/>
            </a:pPr>
            <a:r>
              <a:rPr lang="en-IN" dirty="0"/>
              <a:t>Dropping unnecessary columns (case_id, patientid).</a:t>
            </a:r>
          </a:p>
          <a:p>
            <a:pPr marL="749808" lvl="1" indent="-457200" algn="just">
              <a:buFont typeface="Arial" panose="020B0604020202020204" pitchFamily="34" charset="0"/>
              <a:buChar char="•"/>
            </a:pPr>
            <a:r>
              <a:rPr lang="en-IN" dirty="0"/>
              <a:t>case_id and patientid are typically unique identifiers assigned to each case or patient in the dataset. These identifiers do not provide any meaningful information for predicting the target variable (patient length of stay in this case). Including unique identifiers as features in the model could potentially introduce noise and overfitting, as the model may mistakenly learn patterns specific to individual identifiers that do not generalize to new data.</a:t>
            </a:r>
          </a:p>
          <a:p>
            <a:pPr marL="457200" indent="-457200" algn="just">
              <a:buFont typeface="+mj-lt"/>
              <a:buAutoNum type="arabicPeriod"/>
            </a:pPr>
            <a:r>
              <a:rPr lang="en-IN" dirty="0"/>
              <a:t>Label encoding for categorical variables using the </a:t>
            </a:r>
            <a:r>
              <a:rPr lang="en-IN" dirty="0" err="1"/>
              <a:t>pd.get_dummies</a:t>
            </a:r>
            <a:r>
              <a:rPr lang="en-IN" dirty="0"/>
              <a:t>.</a:t>
            </a:r>
          </a:p>
          <a:p>
            <a:pPr algn="just"/>
            <a:endParaRPr lang="en-IN" dirty="0"/>
          </a:p>
        </p:txBody>
      </p:sp>
    </p:spTree>
    <p:extLst>
      <p:ext uri="{BB962C8B-B14F-4D97-AF65-F5344CB8AC3E}">
        <p14:creationId xmlns:p14="http://schemas.microsoft.com/office/powerpoint/2010/main" val="210413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C850-48E4-4510-ADE3-90BDBBEB848A}"/>
              </a:ext>
            </a:extLst>
          </p:cNvPr>
          <p:cNvSpPr>
            <a:spLocks noGrp="1"/>
          </p:cNvSpPr>
          <p:nvPr>
            <p:ph type="title"/>
          </p:nvPr>
        </p:nvSpPr>
        <p:spPr/>
        <p:txBody>
          <a:bodyPr/>
          <a:lstStyle/>
          <a:p>
            <a:r>
              <a:rPr lang="en-IN" b="1" i="0" dirty="0">
                <a:solidFill>
                  <a:schemeClr val="tx1"/>
                </a:solidFill>
                <a:effectLst/>
                <a:latin typeface="Söhne"/>
              </a:rPr>
              <a:t>Exploratory Data Analysis (EDA)</a:t>
            </a:r>
            <a:endParaRPr lang="en-IN" dirty="0">
              <a:solidFill>
                <a:schemeClr val="tx1"/>
              </a:solidFill>
            </a:endParaRPr>
          </a:p>
        </p:txBody>
      </p:sp>
      <p:sp>
        <p:nvSpPr>
          <p:cNvPr id="3" name="Content Placeholder 2">
            <a:extLst>
              <a:ext uri="{FF2B5EF4-FFF2-40B4-BE49-F238E27FC236}">
                <a16:creationId xmlns:a16="http://schemas.microsoft.com/office/drawing/2014/main" id="{63BAA64A-D95E-46D7-9F65-2907648D9228}"/>
              </a:ext>
            </a:extLst>
          </p:cNvPr>
          <p:cNvSpPr>
            <a:spLocks noGrp="1"/>
          </p:cNvSpPr>
          <p:nvPr>
            <p:ph idx="1"/>
          </p:nvPr>
        </p:nvSpPr>
        <p:spPr/>
        <p:txBody>
          <a:bodyPr/>
          <a:lstStyle/>
          <a:p>
            <a:pPr algn="just">
              <a:buFont typeface="Arial" panose="020B0604020202020204" pitchFamily="34" charset="0"/>
              <a:buChar char="•"/>
            </a:pPr>
            <a:r>
              <a:rPr lang="en-IN" sz="1200" i="0" dirty="0">
                <a:solidFill>
                  <a:schemeClr val="tx1"/>
                </a:solidFill>
                <a:effectLst/>
              </a:rPr>
              <a:t>Chi-square tests for categorical variable significance to find the relation between them. As th</a:t>
            </a:r>
            <a:r>
              <a:rPr lang="en-IN" sz="1200" dirty="0">
                <a:solidFill>
                  <a:schemeClr val="tx1"/>
                </a:solidFill>
              </a:rPr>
              <a:t>e result </a:t>
            </a:r>
            <a:r>
              <a:rPr lang="en-IN" sz="1200" i="0" dirty="0">
                <a:solidFill>
                  <a:schemeClr val="tx1"/>
                </a:solidFill>
                <a:effectLst/>
              </a:rPr>
              <a:t> P-value was less then 0.05. Hence Alternative hypothesis true, there is a relationship between the  stay and variables' present in the dataset.</a:t>
            </a:r>
          </a:p>
          <a:p>
            <a:pPr algn="just">
              <a:buFont typeface="Arial" panose="020B0604020202020204" pitchFamily="34" charset="0"/>
              <a:buChar char="•"/>
            </a:pPr>
            <a:endParaRPr lang="en-IN" sz="1200" i="0" dirty="0">
              <a:solidFill>
                <a:schemeClr val="tx1"/>
              </a:solidFill>
              <a:effectLst/>
            </a:endParaRPr>
          </a:p>
          <a:p>
            <a:pPr algn="just">
              <a:buFont typeface="Arial" panose="020B0604020202020204" pitchFamily="34" charset="0"/>
              <a:buChar char="•"/>
            </a:pPr>
            <a:endParaRPr lang="en-IN" i="0" dirty="0">
              <a:solidFill>
                <a:schemeClr val="tx1"/>
              </a:solidFill>
              <a:effectLst/>
            </a:endParaRPr>
          </a:p>
          <a:p>
            <a:pPr algn="just">
              <a:buFont typeface="Arial" panose="020B0604020202020204" pitchFamily="34" charset="0"/>
              <a:buChar char="•"/>
            </a:pPr>
            <a:endParaRPr lang="en-IN" dirty="0">
              <a:solidFill>
                <a:schemeClr val="tx1"/>
              </a:solidFill>
            </a:endParaRPr>
          </a:p>
          <a:p>
            <a:pPr algn="just">
              <a:buFont typeface="Arial" panose="020B0604020202020204" pitchFamily="34" charset="0"/>
              <a:buChar char="•"/>
            </a:pPr>
            <a:endParaRPr lang="en-IN" i="0" dirty="0">
              <a:solidFill>
                <a:schemeClr val="tx1"/>
              </a:solidFill>
              <a:effectLst/>
            </a:endParaRPr>
          </a:p>
          <a:p>
            <a:pPr algn="just">
              <a:buFont typeface="Arial" panose="020B0604020202020204" pitchFamily="34" charset="0"/>
              <a:buChar char="•"/>
            </a:pPr>
            <a:endParaRPr lang="en-IN" i="0" dirty="0">
              <a:solidFill>
                <a:schemeClr val="tx1"/>
              </a:solidFill>
              <a:effectLst/>
            </a:endParaRPr>
          </a:p>
          <a:p>
            <a:pPr algn="just">
              <a:buFont typeface="Arial" panose="020B0604020202020204" pitchFamily="34" charset="0"/>
              <a:buChar char="•"/>
            </a:pPr>
            <a:r>
              <a:rPr lang="en-IN" sz="1200" i="0" dirty="0">
                <a:solidFill>
                  <a:schemeClr val="tx1"/>
                </a:solidFill>
                <a:effectLst/>
              </a:rPr>
              <a:t>Analysis of target variable distribution (Stay) for Data Visualization.</a:t>
            </a:r>
          </a:p>
          <a:p>
            <a:pPr algn="just"/>
            <a:endParaRPr lang="en-IN" dirty="0">
              <a:solidFill>
                <a:schemeClr val="tx1"/>
              </a:solidFill>
            </a:endParaRPr>
          </a:p>
        </p:txBody>
      </p:sp>
      <p:pic>
        <p:nvPicPr>
          <p:cNvPr id="5" name="Picture 4">
            <a:extLst>
              <a:ext uri="{FF2B5EF4-FFF2-40B4-BE49-F238E27FC236}">
                <a16:creationId xmlns:a16="http://schemas.microsoft.com/office/drawing/2014/main" id="{EDE83B51-24F1-46B7-AF01-A4CCA7B01CD4}"/>
              </a:ext>
            </a:extLst>
          </p:cNvPr>
          <p:cNvPicPr>
            <a:picLocks noChangeAspect="1"/>
          </p:cNvPicPr>
          <p:nvPr/>
        </p:nvPicPr>
        <p:blipFill>
          <a:blip r:embed="rId2"/>
          <a:stretch>
            <a:fillRect/>
          </a:stretch>
        </p:blipFill>
        <p:spPr>
          <a:xfrm>
            <a:off x="1199477" y="2645602"/>
            <a:ext cx="4178731" cy="1954568"/>
          </a:xfrm>
          <a:prstGeom prst="rect">
            <a:avLst/>
          </a:prstGeom>
        </p:spPr>
      </p:pic>
      <p:pic>
        <p:nvPicPr>
          <p:cNvPr id="7" name="Picture 6">
            <a:extLst>
              <a:ext uri="{FF2B5EF4-FFF2-40B4-BE49-F238E27FC236}">
                <a16:creationId xmlns:a16="http://schemas.microsoft.com/office/drawing/2014/main" id="{33A5DB5D-A9F2-4207-8F6C-9D2FE6AFB15B}"/>
              </a:ext>
            </a:extLst>
          </p:cNvPr>
          <p:cNvPicPr>
            <a:picLocks noChangeAspect="1"/>
          </p:cNvPicPr>
          <p:nvPr/>
        </p:nvPicPr>
        <p:blipFill>
          <a:blip r:embed="rId3"/>
          <a:stretch>
            <a:fillRect/>
          </a:stretch>
        </p:blipFill>
        <p:spPr>
          <a:xfrm>
            <a:off x="5623560" y="2645602"/>
            <a:ext cx="3166491" cy="2204438"/>
          </a:xfrm>
          <a:prstGeom prst="rect">
            <a:avLst/>
          </a:prstGeom>
        </p:spPr>
      </p:pic>
    </p:spTree>
    <p:extLst>
      <p:ext uri="{BB962C8B-B14F-4D97-AF65-F5344CB8AC3E}">
        <p14:creationId xmlns:p14="http://schemas.microsoft.com/office/powerpoint/2010/main" val="203993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3BC5-DC04-4EAE-B3F0-6ECE0CE79D40}"/>
              </a:ext>
            </a:extLst>
          </p:cNvPr>
          <p:cNvSpPr>
            <a:spLocks noGrp="1"/>
          </p:cNvSpPr>
          <p:nvPr>
            <p:ph type="title"/>
          </p:nvPr>
        </p:nvSpPr>
        <p:spPr>
          <a:xfrm>
            <a:off x="1097280" y="286604"/>
            <a:ext cx="10058400" cy="645726"/>
          </a:xfrm>
        </p:spPr>
        <p:txBody>
          <a:bodyPr>
            <a:normAutofit fontScale="90000"/>
          </a:bodyPr>
          <a:lstStyle/>
          <a:p>
            <a:r>
              <a:rPr lang="en-IN" dirty="0"/>
              <a:t>Data Visualization</a:t>
            </a:r>
          </a:p>
        </p:txBody>
      </p:sp>
      <p:pic>
        <p:nvPicPr>
          <p:cNvPr id="5" name="Content Placeholder 4">
            <a:extLst>
              <a:ext uri="{FF2B5EF4-FFF2-40B4-BE49-F238E27FC236}">
                <a16:creationId xmlns:a16="http://schemas.microsoft.com/office/drawing/2014/main" id="{33F2B8BE-EBE9-428D-965D-28AD6F6969FB}"/>
              </a:ext>
            </a:extLst>
          </p:cNvPr>
          <p:cNvPicPr>
            <a:picLocks noGrp="1" noChangeAspect="1"/>
          </p:cNvPicPr>
          <p:nvPr>
            <p:ph idx="1"/>
          </p:nvPr>
        </p:nvPicPr>
        <p:blipFill>
          <a:blip r:embed="rId2"/>
          <a:stretch>
            <a:fillRect/>
          </a:stretch>
        </p:blipFill>
        <p:spPr>
          <a:xfrm>
            <a:off x="231288" y="932330"/>
            <a:ext cx="11578218" cy="5369858"/>
          </a:xfrm>
        </p:spPr>
      </p:pic>
    </p:spTree>
    <p:extLst>
      <p:ext uri="{BB962C8B-B14F-4D97-AF65-F5344CB8AC3E}">
        <p14:creationId xmlns:p14="http://schemas.microsoft.com/office/powerpoint/2010/main" val="3855249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VizSlides">
                <a:extLst>
                  <a:ext uri="{FF2B5EF4-FFF2-40B4-BE49-F238E27FC236}">
                    <a16:creationId xmlns:a16="http://schemas.microsoft.com/office/drawing/2014/main" id="{0C04CD0C-1417-4B93-B525-A230AF6ABB69}"/>
                  </a:ext>
                </a:extLst>
              </p:cNvPr>
              <p:cNvGraphicFramePr>
                <a:graphicFrameLocks noGrp="1"/>
              </p:cNvGraphicFramePr>
              <p:nvPr>
                <p:extLst>
                  <p:ext uri="{D42A27DB-BD31-4B8C-83A1-F6EECF244321}">
                    <p14:modId xmlns:p14="http://schemas.microsoft.com/office/powerpoint/2010/main" val="3570761162"/>
                  </p:ext>
                </p:extLst>
              </p:nvPr>
            </p:nvGraphicFramePr>
            <p:xfrm>
              <a:off x="0" y="0"/>
              <a:ext cx="12192000" cy="63559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VizSlides">
                <a:extLst>
                  <a:ext uri="{FF2B5EF4-FFF2-40B4-BE49-F238E27FC236}">
                    <a16:creationId xmlns:a16="http://schemas.microsoft.com/office/drawing/2014/main" id="{0C04CD0C-1417-4B93-B525-A230AF6ABB69}"/>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355976"/>
              </a:xfrm>
              <a:prstGeom prst="rect">
                <a:avLst/>
              </a:prstGeom>
            </p:spPr>
          </p:pic>
        </mc:Fallback>
      </mc:AlternateContent>
    </p:spTree>
    <p:extLst>
      <p:ext uri="{BB962C8B-B14F-4D97-AF65-F5344CB8AC3E}">
        <p14:creationId xmlns:p14="http://schemas.microsoft.com/office/powerpoint/2010/main" val="677844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8F3B-D89C-4020-9318-3DB320F870D1}"/>
              </a:ext>
            </a:extLst>
          </p:cNvPr>
          <p:cNvSpPr>
            <a:spLocks noGrp="1"/>
          </p:cNvSpPr>
          <p:nvPr>
            <p:ph type="title"/>
          </p:nvPr>
        </p:nvSpPr>
        <p:spPr/>
        <p:txBody>
          <a:bodyPr/>
          <a:lstStyle/>
          <a:p>
            <a:r>
              <a:rPr lang="en-IN" dirty="0"/>
              <a:t>Label Encoding</a:t>
            </a:r>
          </a:p>
        </p:txBody>
      </p:sp>
      <p:sp>
        <p:nvSpPr>
          <p:cNvPr id="3" name="Content Placeholder 2">
            <a:extLst>
              <a:ext uri="{FF2B5EF4-FFF2-40B4-BE49-F238E27FC236}">
                <a16:creationId xmlns:a16="http://schemas.microsoft.com/office/drawing/2014/main" id="{1E4C3C04-9CA6-43FB-97EA-BE63B996AE6C}"/>
              </a:ext>
            </a:extLst>
          </p:cNvPr>
          <p:cNvSpPr>
            <a:spLocks noGrp="1"/>
          </p:cNvSpPr>
          <p:nvPr>
            <p:ph idx="1"/>
          </p:nvPr>
        </p:nvSpPr>
        <p:spPr/>
        <p:txBody>
          <a:bodyPr/>
          <a:lstStyle/>
          <a:p>
            <a:pPr algn="just"/>
            <a:r>
              <a:rPr lang="en-IN" sz="1200" dirty="0"/>
              <a:t>The `pd.get_dummies` function in **pandas** is used to convert categorical variables into dummy or indicator variables. It creates new binary columns for each category within the categorical variable, indicating whether a specific category is present in the original data or not.</a:t>
            </a:r>
            <a:r>
              <a:rPr lang="en-IN" dirty="0"/>
              <a:t> </a:t>
            </a:r>
          </a:p>
        </p:txBody>
      </p:sp>
      <p:pic>
        <p:nvPicPr>
          <p:cNvPr id="5" name="Picture 4">
            <a:extLst>
              <a:ext uri="{FF2B5EF4-FFF2-40B4-BE49-F238E27FC236}">
                <a16:creationId xmlns:a16="http://schemas.microsoft.com/office/drawing/2014/main" id="{65E39618-F1E5-49C9-8957-94427A042E4E}"/>
              </a:ext>
            </a:extLst>
          </p:cNvPr>
          <p:cNvPicPr>
            <a:picLocks noChangeAspect="1"/>
          </p:cNvPicPr>
          <p:nvPr/>
        </p:nvPicPr>
        <p:blipFill>
          <a:blip r:embed="rId2"/>
          <a:stretch>
            <a:fillRect/>
          </a:stretch>
        </p:blipFill>
        <p:spPr>
          <a:xfrm>
            <a:off x="967740" y="2932288"/>
            <a:ext cx="5036589" cy="1540652"/>
          </a:xfrm>
          <a:prstGeom prst="rect">
            <a:avLst/>
          </a:prstGeom>
        </p:spPr>
      </p:pic>
      <p:pic>
        <p:nvPicPr>
          <p:cNvPr id="7" name="Picture 6">
            <a:extLst>
              <a:ext uri="{FF2B5EF4-FFF2-40B4-BE49-F238E27FC236}">
                <a16:creationId xmlns:a16="http://schemas.microsoft.com/office/drawing/2014/main" id="{0BB5BCD3-1543-4A69-B88E-4723D881FA45}"/>
              </a:ext>
            </a:extLst>
          </p:cNvPr>
          <p:cNvPicPr>
            <a:picLocks noChangeAspect="1"/>
          </p:cNvPicPr>
          <p:nvPr/>
        </p:nvPicPr>
        <p:blipFill>
          <a:blip r:embed="rId3"/>
          <a:stretch>
            <a:fillRect/>
          </a:stretch>
        </p:blipFill>
        <p:spPr>
          <a:xfrm>
            <a:off x="6187673" y="2932288"/>
            <a:ext cx="5294313" cy="1540652"/>
          </a:xfrm>
          <a:prstGeom prst="rect">
            <a:avLst/>
          </a:prstGeom>
        </p:spPr>
      </p:pic>
    </p:spTree>
    <p:extLst>
      <p:ext uri="{BB962C8B-B14F-4D97-AF65-F5344CB8AC3E}">
        <p14:creationId xmlns:p14="http://schemas.microsoft.com/office/powerpoint/2010/main" val="1985948158"/>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webextension1.xml><?xml version="1.0" encoding="utf-8"?>
<we:webextension xmlns:we="http://schemas.microsoft.com/office/webextensions/webextension/2010/11" id="{2066DA79-67E7-42AC-AFFF-D963D19E6B9F}">
  <we:reference id="wa200004798" version="1.0.1.0" store="en-US" storeType="OMEX"/>
  <we:alternateReferences>
    <we:reference id="WA200004798" version="1.0.1.0" store="WA200004798" storeType="OMEX"/>
  </we:alternateReferences>
  <we:properties>
    <we:property name="embedUrl" value="&quot;\&quot;https://public.tableau.com/views/public.tableau.com/views\&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views\&quot;,\&quot;dashboard\&quot;:\&quot;public.tableau.com\&quot;,\&quot;tabs\&quot;:true,\&quot;toolbar\&quot;:tru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{361DB5CE-4D3E-4C03-A327-A7FF3FD8B9BF}tf22712842_win32</Template>
  <TotalTime>607</TotalTime>
  <Words>1236</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Söhne</vt:lpstr>
      <vt:lpstr>Custom</vt:lpstr>
      <vt:lpstr>HealthCare Analytics (Patient length of stay (LOS))</vt:lpstr>
      <vt:lpstr>AGENDA</vt:lpstr>
      <vt:lpstr>Introduction</vt:lpstr>
      <vt:lpstr>Data Overview</vt:lpstr>
      <vt:lpstr>Data Pre-processing</vt:lpstr>
      <vt:lpstr>Exploratory Data Analysis (EDA)</vt:lpstr>
      <vt:lpstr>Data Visualization</vt:lpstr>
      <vt:lpstr>PowerPoint Presentation</vt:lpstr>
      <vt:lpstr>Label Encoding</vt:lpstr>
      <vt:lpstr>Dealing with the Imbalanced Data</vt:lpstr>
      <vt:lpstr>Machine Learning Models</vt:lpstr>
      <vt:lpstr>Machine Learning Models</vt:lpstr>
      <vt:lpstr>Machine Learning Models</vt:lpstr>
      <vt:lpstr>Machine Learning Models Evaluation</vt:lpstr>
      <vt:lpstr>Machine Learning Models Evaluation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Analytics (Patient length of stay (LOS))</dc:title>
  <dc:creator>phanindra siddam</dc:creator>
  <cp:lastModifiedBy>phanindra siddam</cp:lastModifiedBy>
  <cp:revision>16</cp:revision>
  <dcterms:created xsi:type="dcterms:W3CDTF">2024-02-24T17:48:49Z</dcterms:created>
  <dcterms:modified xsi:type="dcterms:W3CDTF">2024-02-25T03:56:30Z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